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</p:sldIdLst>
  <p:sldSz cx="9144000" cy="6858000" type="screen4x3"/>
  <p:notesSz cx="6797675" cy="9926638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3" d="100"/>
          <a:sy n="83" d="100"/>
        </p:scale>
        <p:origin x="145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31F8-82C7-487B-8A0F-1B94E5528650}" type="datetimeFigureOut">
              <a:rPr lang="es-CL" smtClean="0"/>
              <a:pPr/>
              <a:t>15-02-2021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DBEA-3F68-41E7-A4BF-B0093B7105E9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31F8-82C7-487B-8A0F-1B94E5528650}" type="datetimeFigureOut">
              <a:rPr lang="es-CL" smtClean="0"/>
              <a:pPr/>
              <a:t>15-02-2021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DBEA-3F68-41E7-A4BF-B0093B7105E9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31F8-82C7-487B-8A0F-1B94E5528650}" type="datetimeFigureOut">
              <a:rPr lang="es-CL" smtClean="0"/>
              <a:pPr/>
              <a:t>15-02-2021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DBEA-3F68-41E7-A4BF-B0093B7105E9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31F8-82C7-487B-8A0F-1B94E5528650}" type="datetimeFigureOut">
              <a:rPr lang="es-CL" smtClean="0"/>
              <a:pPr/>
              <a:t>15-02-2021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DBEA-3F68-41E7-A4BF-B0093B7105E9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31F8-82C7-487B-8A0F-1B94E5528650}" type="datetimeFigureOut">
              <a:rPr lang="es-CL" smtClean="0"/>
              <a:pPr/>
              <a:t>15-02-2021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DBEA-3F68-41E7-A4BF-B0093B7105E9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31F8-82C7-487B-8A0F-1B94E5528650}" type="datetimeFigureOut">
              <a:rPr lang="es-CL" smtClean="0"/>
              <a:pPr/>
              <a:t>15-02-2021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DBEA-3F68-41E7-A4BF-B0093B7105E9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31F8-82C7-487B-8A0F-1B94E5528650}" type="datetimeFigureOut">
              <a:rPr lang="es-CL" smtClean="0"/>
              <a:pPr/>
              <a:t>15-02-2021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DBEA-3F68-41E7-A4BF-B0093B7105E9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31F8-82C7-487B-8A0F-1B94E5528650}" type="datetimeFigureOut">
              <a:rPr lang="es-CL" smtClean="0"/>
              <a:pPr/>
              <a:t>15-02-2021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DBEA-3F68-41E7-A4BF-B0093B7105E9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31F8-82C7-487B-8A0F-1B94E5528650}" type="datetimeFigureOut">
              <a:rPr lang="es-CL" smtClean="0"/>
              <a:pPr/>
              <a:t>15-02-2021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DBEA-3F68-41E7-A4BF-B0093B7105E9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31F8-82C7-487B-8A0F-1B94E5528650}" type="datetimeFigureOut">
              <a:rPr lang="es-CL" smtClean="0"/>
              <a:pPr/>
              <a:t>15-02-2021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DBEA-3F68-41E7-A4BF-B0093B7105E9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31F8-82C7-487B-8A0F-1B94E5528650}" type="datetimeFigureOut">
              <a:rPr lang="es-CL" smtClean="0"/>
              <a:pPr/>
              <a:t>15-02-2021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DBEA-3F68-41E7-A4BF-B0093B7105E9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accent1">
                <a:tint val="66000"/>
                <a:satMod val="160000"/>
                <a:alpha val="84000"/>
              </a:schemeClr>
            </a:gs>
            <a:gs pos="12000">
              <a:schemeClr val="accent1">
                <a:tint val="66000"/>
                <a:satMod val="160000"/>
                <a:alpha val="91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31F8-82C7-487B-8A0F-1B94E5528650}" type="datetimeFigureOut">
              <a:rPr lang="es-CL" smtClean="0"/>
              <a:pPr/>
              <a:t>15-02-2021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8DBEA-3F68-41E7-A4BF-B0093B7105E9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9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35696" y="4941168"/>
            <a:ext cx="5760640" cy="360040"/>
          </a:xfrm>
        </p:spPr>
        <p:txBody>
          <a:bodyPr>
            <a:noAutofit/>
          </a:bodyPr>
          <a:lstStyle/>
          <a:p>
            <a:r>
              <a:rPr lang="es-CL" sz="1800" b="1" i="1" dirty="0" smtClean="0">
                <a:solidFill>
                  <a:schemeClr val="tx1"/>
                </a:solidFill>
              </a:rPr>
              <a:t>MARZO 2021</a:t>
            </a:r>
          </a:p>
          <a:p>
            <a:endParaRPr lang="es-CL" sz="6000" b="1" i="1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es-CL" sz="7200" b="1" dirty="0" smtClean="0"/>
              <a:t>PROPUESTA NEGOCIACIÓN  SINDICATO BANCO</a:t>
            </a:r>
            <a:br>
              <a:rPr lang="es-CL" sz="7200" b="1" dirty="0" smtClean="0"/>
            </a:br>
            <a:r>
              <a:rPr lang="es-CL" sz="7200" b="1" dirty="0" smtClean="0"/>
              <a:t> CHILE-EDWARDS</a:t>
            </a:r>
            <a:endParaRPr lang="es-CL" sz="7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PRIORIDADES PROYECTO NEGOCIACIÓN 2021</a:t>
            </a:r>
            <a:endParaRPr lang="es-CL" dirty="0"/>
          </a:p>
        </p:txBody>
      </p:sp>
      <p:sp>
        <p:nvSpPr>
          <p:cNvPr id="5" name="4 Subtítul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L" dirty="0" smtClean="0"/>
              <a:t>PRINCIPALES BENEFICIOS EN ORDEN DE IMPORTANCIA  SEGÚN ENCUESTA 2021</a:t>
            </a:r>
            <a:endParaRPr lang="es-CL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CL" sz="2600" dirty="0" smtClean="0"/>
              <a:t>SUELDO  </a:t>
            </a:r>
          </a:p>
          <a:p>
            <a:r>
              <a:rPr lang="es-CL" sz="2600" dirty="0" smtClean="0"/>
              <a:t>MOVILIZACIÓN </a:t>
            </a:r>
          </a:p>
          <a:p>
            <a:r>
              <a:rPr lang="es-CL" sz="2600" dirty="0" smtClean="0"/>
              <a:t>BONO VACACIONES </a:t>
            </a:r>
          </a:p>
          <a:p>
            <a:r>
              <a:rPr lang="es-CL" sz="2600" dirty="0" smtClean="0"/>
              <a:t>BONO INVIERNO </a:t>
            </a:r>
          </a:p>
          <a:p>
            <a:r>
              <a:rPr lang="es-CL" sz="2600" dirty="0" smtClean="0"/>
              <a:t>BONO SEPTIEMBRE </a:t>
            </a:r>
          </a:p>
          <a:p>
            <a:r>
              <a:rPr lang="es-CL" sz="2600" dirty="0" smtClean="0"/>
              <a:t>BONO NAVIDAD  </a:t>
            </a:r>
          </a:p>
          <a:p>
            <a:r>
              <a:rPr lang="es-CL" sz="2600" dirty="0" smtClean="0"/>
              <a:t>BONO ESCOLARIDAD </a:t>
            </a:r>
          </a:p>
          <a:p>
            <a:r>
              <a:rPr lang="es-CL" sz="2600" dirty="0" smtClean="0"/>
              <a:t>COLACIÓN </a:t>
            </a:r>
            <a:endParaRPr lang="es-CL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PROPUESTA NEGOCIACIÓN COLECTIVA  MARZO 2021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4294967295"/>
          </p:nvPr>
        </p:nvSpPr>
        <p:spPr>
          <a:xfrm>
            <a:off x="179512" y="1600200"/>
            <a:ext cx="8964488" cy="4525963"/>
          </a:xfrm>
        </p:spPr>
        <p:txBody>
          <a:bodyPr>
            <a:normAutofit/>
          </a:bodyPr>
          <a:lstStyle/>
          <a:p>
            <a:endParaRPr lang="es-CL" dirty="0" smtClean="0"/>
          </a:p>
          <a:p>
            <a:endParaRPr lang="es-CL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587973"/>
              </p:ext>
            </p:extLst>
          </p:nvPr>
        </p:nvGraphicFramePr>
        <p:xfrm>
          <a:off x="642910" y="1500175"/>
          <a:ext cx="7817522" cy="47133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6511">
                  <a:extLst>
                    <a:ext uri="{9D8B030D-6E8A-4147-A177-3AD203B41FA5}">
                      <a16:colId xmlns:a16="http://schemas.microsoft.com/office/drawing/2014/main" val="1674411868"/>
                    </a:ext>
                  </a:extLst>
                </a:gridCol>
                <a:gridCol w="4024444">
                  <a:extLst>
                    <a:ext uri="{9D8B030D-6E8A-4147-A177-3AD203B41FA5}">
                      <a16:colId xmlns:a16="http://schemas.microsoft.com/office/drawing/2014/main" val="2027190968"/>
                    </a:ext>
                  </a:extLst>
                </a:gridCol>
                <a:gridCol w="2846567">
                  <a:extLst>
                    <a:ext uri="{9D8B030D-6E8A-4147-A177-3AD203B41FA5}">
                      <a16:colId xmlns:a16="http://schemas.microsoft.com/office/drawing/2014/main" val="987221323"/>
                    </a:ext>
                  </a:extLst>
                </a:gridCol>
              </a:tblGrid>
              <a:tr h="891377">
                <a:tc>
                  <a:txBody>
                    <a:bodyPr/>
                    <a:lstStyle/>
                    <a:p>
                      <a:pPr algn="ctr" fontAlgn="t"/>
                      <a:r>
                        <a:rPr lang="es-C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CL" sz="1600" b="0" i="1" u="none" strike="noStrike" dirty="0">
                          <a:effectLst/>
                        </a:rPr>
                        <a:t>AUMENTO DE SUELDO </a:t>
                      </a:r>
                      <a:endParaRPr lang="es-CL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CL" sz="1600" b="1" i="1" u="none" strike="noStrike" dirty="0">
                          <a:effectLst/>
                        </a:rPr>
                        <a:t>$</a:t>
                      </a:r>
                      <a:r>
                        <a:rPr lang="es-CL" sz="1600" b="1" i="1" u="none" strike="noStrike" dirty="0" smtClean="0">
                          <a:effectLst/>
                        </a:rPr>
                        <a:t>70.000 +</a:t>
                      </a:r>
                      <a:endParaRPr lang="es-CL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59613540"/>
                  </a:ext>
                </a:extLst>
              </a:tr>
              <a:tr h="580653">
                <a:tc>
                  <a:txBody>
                    <a:bodyPr/>
                    <a:lstStyle/>
                    <a:p>
                      <a:pPr algn="ctr" fontAlgn="t"/>
                      <a:r>
                        <a:rPr lang="es-CL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CL" sz="1600" b="0" i="1" u="none" strike="noStrike" dirty="0">
                          <a:effectLst/>
                        </a:rPr>
                        <a:t>MOVILIZACIÓN</a:t>
                      </a:r>
                      <a:endParaRPr lang="es-CL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CL" sz="1600" b="1" i="1" u="none" strike="noStrike" dirty="0" smtClean="0">
                          <a:effectLst/>
                        </a:rPr>
                        <a:t>$10.000 </a:t>
                      </a:r>
                      <a:r>
                        <a:rPr lang="es-CL" sz="1600" b="1" i="1" u="none" strike="noStrike" dirty="0" smtClean="0">
                          <a:effectLst/>
                        </a:rPr>
                        <a:t>+</a:t>
                      </a:r>
                      <a:endParaRPr lang="es-CL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49470295"/>
                  </a:ext>
                </a:extLst>
              </a:tr>
              <a:tr h="580653">
                <a:tc>
                  <a:txBody>
                    <a:bodyPr/>
                    <a:lstStyle/>
                    <a:p>
                      <a:pPr algn="ctr" fontAlgn="t"/>
                      <a:r>
                        <a:rPr lang="es-C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CL" sz="1600" b="0" i="1" u="none" strike="noStrike" dirty="0" smtClean="0">
                          <a:effectLst/>
                        </a:rPr>
                        <a:t>VACACIONES</a:t>
                      </a:r>
                      <a:endParaRPr lang="es-CL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CL" sz="1600" b="1" i="1" u="none" strike="noStrike" dirty="0" smtClean="0">
                          <a:effectLst/>
                        </a:rPr>
                        <a:t>2</a:t>
                      </a:r>
                      <a:r>
                        <a:rPr lang="es-CL" sz="1600" b="1" i="1" u="none" strike="noStrike" baseline="0" dirty="0" smtClean="0">
                          <a:effectLst/>
                        </a:rPr>
                        <a:t> </a:t>
                      </a:r>
                      <a:r>
                        <a:rPr lang="es-CL" sz="1600" b="1" i="1" u="none" strike="noStrike" dirty="0" smtClean="0">
                          <a:effectLst/>
                        </a:rPr>
                        <a:t>UF + 3</a:t>
                      </a:r>
                      <a:r>
                        <a:rPr lang="es-CL" sz="1600" b="1" i="1" u="none" strike="noStrike" baseline="0" dirty="0" smtClean="0">
                          <a:effectLst/>
                        </a:rPr>
                        <a:t> </a:t>
                      </a:r>
                      <a:r>
                        <a:rPr lang="es-CL" sz="1600" b="1" i="1" u="none" strike="noStrike" dirty="0" smtClean="0">
                          <a:effectLst/>
                        </a:rPr>
                        <a:t>UF</a:t>
                      </a:r>
                      <a:r>
                        <a:rPr lang="es-CL" sz="1600" b="1" i="1" u="none" strike="noStrike" baseline="0" dirty="0" smtClean="0">
                          <a:effectLst/>
                        </a:rPr>
                        <a:t> +(I,II y XV REGIONES)</a:t>
                      </a:r>
                      <a:endParaRPr lang="es-CL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06449771"/>
                  </a:ext>
                </a:extLst>
              </a:tr>
              <a:tr h="400328">
                <a:tc>
                  <a:txBody>
                    <a:bodyPr/>
                    <a:lstStyle/>
                    <a:p>
                      <a:pPr algn="ctr" fontAlgn="t"/>
                      <a:r>
                        <a:rPr lang="es-CL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CL" sz="1600" b="0" i="1" u="none" strike="noStrike" dirty="0">
                          <a:effectLst/>
                        </a:rPr>
                        <a:t>BONO INVIERNO</a:t>
                      </a:r>
                      <a:endParaRPr lang="es-CL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CL" sz="1600" b="1" i="1" u="none" strike="noStrike" dirty="0">
                          <a:effectLst/>
                        </a:rPr>
                        <a:t>1</a:t>
                      </a:r>
                      <a:r>
                        <a:rPr lang="es-CL" sz="1600" b="1" i="1" u="none" strike="noStrike" dirty="0" smtClean="0">
                          <a:effectLst/>
                        </a:rPr>
                        <a:t> </a:t>
                      </a:r>
                      <a:r>
                        <a:rPr lang="es-CL" sz="1600" b="1" i="1" u="none" strike="noStrike" dirty="0">
                          <a:effectLst/>
                        </a:rPr>
                        <a:t>UF   </a:t>
                      </a:r>
                      <a:r>
                        <a:rPr lang="es-CL" sz="1600" b="1" i="1" u="none" strike="noStrike" dirty="0" smtClean="0">
                          <a:effectLst/>
                        </a:rPr>
                        <a:t>BENEFICIO NUEVO</a:t>
                      </a:r>
                      <a:endParaRPr lang="es-CL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70060554"/>
                  </a:ext>
                </a:extLst>
              </a:tr>
              <a:tr h="400328">
                <a:tc>
                  <a:txBody>
                    <a:bodyPr/>
                    <a:lstStyle/>
                    <a:p>
                      <a:pPr algn="ctr" fontAlgn="t"/>
                      <a:r>
                        <a:rPr lang="es-CL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CL" sz="1600" b="0" i="1" u="none" strike="noStrike" dirty="0">
                          <a:effectLst/>
                        </a:rPr>
                        <a:t>BONO SEPTIEMBRE</a:t>
                      </a:r>
                      <a:endParaRPr lang="es-CL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CL" sz="1600" b="1" i="1" u="none" strike="noStrike" dirty="0">
                          <a:effectLst/>
                        </a:rPr>
                        <a:t>1 UF </a:t>
                      </a:r>
                      <a:r>
                        <a:rPr lang="es-CL" sz="1600" b="1" i="1" u="none" strike="noStrike" dirty="0" smtClean="0">
                          <a:effectLst/>
                        </a:rPr>
                        <a:t>+</a:t>
                      </a:r>
                      <a:endParaRPr lang="es-CL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02577914"/>
                  </a:ext>
                </a:extLst>
              </a:tr>
              <a:tr h="400328">
                <a:tc>
                  <a:txBody>
                    <a:bodyPr/>
                    <a:lstStyle/>
                    <a:p>
                      <a:pPr algn="ctr" fontAlgn="t"/>
                      <a:r>
                        <a:rPr lang="es-CL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CL" sz="1600" b="0" i="1" u="none" strike="noStrike" dirty="0">
                          <a:effectLst/>
                        </a:rPr>
                        <a:t>BONO NAVIDAD</a:t>
                      </a:r>
                      <a:endParaRPr lang="es-CL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CL" sz="1600" b="1" i="1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0,5</a:t>
                      </a:r>
                      <a:r>
                        <a:rPr lang="es-CL" sz="1600" b="1" i="1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UF +</a:t>
                      </a:r>
                      <a:endParaRPr lang="es-CL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98663998"/>
                  </a:ext>
                </a:extLst>
              </a:tr>
              <a:tr h="400328">
                <a:tc>
                  <a:txBody>
                    <a:bodyPr/>
                    <a:lstStyle/>
                    <a:p>
                      <a:pPr algn="ctr" fontAlgn="t"/>
                      <a:r>
                        <a:rPr lang="es-CL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CL" sz="1600" b="0" i="1" u="none" strike="noStrike" dirty="0">
                          <a:effectLst/>
                        </a:rPr>
                        <a:t>BONO ESCOLARIDAD</a:t>
                      </a:r>
                      <a:endParaRPr lang="es-CL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s-CL" sz="1600" b="1" i="1" u="none" strike="noStrike" dirty="0" smtClean="0">
                          <a:effectLst/>
                        </a:rPr>
                        <a:t>1 </a:t>
                      </a:r>
                      <a:r>
                        <a:rPr lang="es-CL" sz="1600" b="1" i="1" u="none" strike="noStrike" dirty="0">
                          <a:effectLst/>
                        </a:rPr>
                        <a:t>UF </a:t>
                      </a:r>
                      <a:r>
                        <a:rPr lang="es-CL" sz="1600" b="1" i="1" u="none" strike="noStrike" dirty="0" smtClean="0">
                          <a:effectLst/>
                        </a:rPr>
                        <a:t>+</a:t>
                      </a:r>
                      <a:endParaRPr lang="es-CL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15059529"/>
                  </a:ext>
                </a:extLst>
              </a:tr>
              <a:tr h="400328">
                <a:tc>
                  <a:txBody>
                    <a:bodyPr/>
                    <a:lstStyle/>
                    <a:p>
                      <a:pPr algn="ctr" fontAlgn="t"/>
                      <a:r>
                        <a:rPr lang="es-CL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i="1" dirty="0" smtClean="0"/>
                        <a:t>RENTA MÍNIMA</a:t>
                      </a:r>
                      <a:r>
                        <a:rPr lang="es-ES" sz="1600" i="1" baseline="0" dirty="0" smtClean="0"/>
                        <a:t> (BASE + GRATIF)</a:t>
                      </a:r>
                      <a:endParaRPr lang="en-US" sz="1600" i="1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i="1" dirty="0" smtClean="0"/>
                        <a:t>$ 650.000</a:t>
                      </a:r>
                      <a:r>
                        <a:rPr lang="es-ES" sz="1600" i="1" baseline="0" dirty="0" smtClean="0"/>
                        <a:t> renta fija</a:t>
                      </a:r>
                    </a:p>
                    <a:p>
                      <a:pPr algn="just"/>
                      <a:r>
                        <a:rPr lang="es-ES" sz="1600" i="1" baseline="0" dirty="0" smtClean="0"/>
                        <a:t>$ 550.000 renta variable</a:t>
                      </a:r>
                      <a:endParaRPr lang="en-US" sz="1600" i="1" dirty="0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21474841"/>
                  </a:ext>
                </a:extLst>
              </a:tr>
              <a:tr h="571663">
                <a:tc>
                  <a:txBody>
                    <a:bodyPr/>
                    <a:lstStyle/>
                    <a:p>
                      <a:pPr algn="ctr" fontAlgn="t"/>
                      <a:r>
                        <a:rPr lang="es-C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i="1" dirty="0" smtClean="0"/>
                        <a:t>JARDÍN</a:t>
                      </a:r>
                      <a:r>
                        <a:rPr lang="es-ES" sz="1600" i="1" baseline="0" dirty="0" smtClean="0"/>
                        <a:t> INFANTIL </a:t>
                      </a:r>
                      <a:endParaRPr lang="en-US" sz="1600" i="1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i="1" dirty="0" smtClean="0"/>
                        <a:t>$ 45.000</a:t>
                      </a:r>
                      <a:r>
                        <a:rPr lang="es-ES" sz="1600" i="1" baseline="0" dirty="0" smtClean="0"/>
                        <a:t> +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5784625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MEJORA DE  BENEFICIOS 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CL" sz="2200" b="1" dirty="0"/>
              <a:t>DÍA ADMINISTRATIVO QUE SE PAGUE , EN CASO DE NO </a:t>
            </a:r>
            <a:r>
              <a:rPr lang="es-CL" sz="2200" b="1" dirty="0" smtClean="0"/>
              <a:t>TOMÁRSELO .(INCENTIVAR </a:t>
            </a:r>
            <a:r>
              <a:rPr lang="es-CL" sz="2200" b="1" dirty="0"/>
              <a:t>A LOS JEFES PARA QUE NO PONGAN PROBLEMAS EN </a:t>
            </a:r>
            <a:r>
              <a:rPr lang="es-CL" sz="2200" b="1" dirty="0" smtClean="0"/>
              <a:t>OTORGAR) QUITAR RESTRICCIÓN</a:t>
            </a:r>
            <a:endParaRPr lang="es-CL" sz="2200" b="1" dirty="0"/>
          </a:p>
          <a:p>
            <a:r>
              <a:rPr lang="es-CL" sz="2200" b="1" dirty="0"/>
              <a:t>PASAJE ZONA EXTREMA = OTORGAR A TODO </a:t>
            </a:r>
            <a:r>
              <a:rPr lang="es-CL" sz="2200" b="1" dirty="0" smtClean="0"/>
              <a:t>EVENTO.</a:t>
            </a:r>
            <a:endParaRPr lang="es-CL" sz="2200" b="1" dirty="0"/>
          </a:p>
          <a:p>
            <a:pPr marL="0" indent="0">
              <a:buNone/>
            </a:pPr>
            <a:endParaRPr lang="es-CL" sz="2200" b="1" dirty="0"/>
          </a:p>
          <a:p>
            <a:endParaRPr lang="es-CL" sz="20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CL" sz="2200" b="1" dirty="0"/>
          </a:p>
          <a:p>
            <a:r>
              <a:rPr lang="es-CL" sz="2200" b="1" dirty="0"/>
              <a:t>RENOVACIÓN SEGURO SALUD, SE DEBE SOLICITAR </a:t>
            </a:r>
            <a:r>
              <a:rPr lang="es-CL" sz="2200" b="1" dirty="0" smtClean="0"/>
              <a:t>V° B° </a:t>
            </a:r>
            <a:r>
              <a:rPr lang="es-CL" sz="2200" b="1" dirty="0"/>
              <a:t>O APROBACIÓN SINDICATO CADA VEZ QUE SE RENUEVE </a:t>
            </a:r>
            <a:endParaRPr lang="es-CL" sz="2200" b="1" dirty="0" smtClean="0"/>
          </a:p>
          <a:p>
            <a:endParaRPr lang="es-CL" sz="2200" b="1" dirty="0"/>
          </a:p>
          <a:p>
            <a:r>
              <a:rPr lang="es-CL" sz="2200" b="1" dirty="0" smtClean="0"/>
              <a:t>CO-PAGO </a:t>
            </a:r>
            <a:r>
              <a:rPr lang="es-CL" sz="2200" b="1" dirty="0"/>
              <a:t>SEGURO MEDICO, ELIMINAR PARA SOCIOS  </a:t>
            </a:r>
            <a:r>
              <a:rPr lang="es-CL" sz="2200" b="1" dirty="0" smtClean="0"/>
              <a:t>EN NÓMINA</a:t>
            </a:r>
            <a:r>
              <a:rPr lang="es-CL" sz="2200" b="1" dirty="0"/>
              <a:t>.</a:t>
            </a:r>
          </a:p>
          <a:p>
            <a:endParaRPr lang="es-C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512167"/>
          </a:xfrm>
        </p:spPr>
        <p:txBody>
          <a:bodyPr/>
          <a:lstStyle/>
          <a:p>
            <a:r>
              <a:rPr lang="es-CL" dirty="0" smtClean="0"/>
              <a:t> PRÉSTAMO BLANDO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166089"/>
              </p:ext>
            </p:extLst>
          </p:nvPr>
        </p:nvGraphicFramePr>
        <p:xfrm>
          <a:off x="685800" y="2780930"/>
          <a:ext cx="7743853" cy="34280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832">
                  <a:extLst>
                    <a:ext uri="{9D8B030D-6E8A-4147-A177-3AD203B41FA5}">
                      <a16:colId xmlns:a16="http://schemas.microsoft.com/office/drawing/2014/main" val="837988545"/>
                    </a:ext>
                  </a:extLst>
                </a:gridCol>
                <a:gridCol w="2403727">
                  <a:extLst>
                    <a:ext uri="{9D8B030D-6E8A-4147-A177-3AD203B41FA5}">
                      <a16:colId xmlns:a16="http://schemas.microsoft.com/office/drawing/2014/main" val="304025455"/>
                    </a:ext>
                  </a:extLst>
                </a:gridCol>
                <a:gridCol w="1436493">
                  <a:extLst>
                    <a:ext uri="{9D8B030D-6E8A-4147-A177-3AD203B41FA5}">
                      <a16:colId xmlns:a16="http://schemas.microsoft.com/office/drawing/2014/main" val="3246098320"/>
                    </a:ext>
                  </a:extLst>
                </a:gridCol>
                <a:gridCol w="1766721">
                  <a:extLst>
                    <a:ext uri="{9D8B030D-6E8A-4147-A177-3AD203B41FA5}">
                      <a16:colId xmlns:a16="http://schemas.microsoft.com/office/drawing/2014/main" val="1815103910"/>
                    </a:ext>
                  </a:extLst>
                </a:gridCol>
                <a:gridCol w="1563080">
                  <a:extLst>
                    <a:ext uri="{9D8B030D-6E8A-4147-A177-3AD203B41FA5}">
                      <a16:colId xmlns:a16="http://schemas.microsoft.com/office/drawing/2014/main" val="2604739629"/>
                    </a:ext>
                  </a:extLst>
                </a:gridCol>
              </a:tblGrid>
              <a:tr h="479909">
                <a:tc>
                  <a:txBody>
                    <a:bodyPr/>
                    <a:lstStyle/>
                    <a:p>
                      <a:pPr algn="ctr" fontAlgn="t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87859553"/>
                  </a:ext>
                </a:extLst>
              </a:tr>
              <a:tr h="479909">
                <a:tc>
                  <a:txBody>
                    <a:bodyPr/>
                    <a:lstStyle/>
                    <a:p>
                      <a:pPr algn="ctr" fontAlgn="t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PROPUESTA BAE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05928106"/>
                  </a:ext>
                </a:extLst>
              </a:tr>
              <a:tr h="4799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47083155"/>
                  </a:ext>
                </a:extLst>
              </a:tr>
              <a:tr h="4799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b="1" u="none" strike="noStrike" dirty="0">
                          <a:effectLst/>
                        </a:rPr>
                        <a:t>PRÉSTAMO BLANDO </a:t>
                      </a:r>
                      <a:r>
                        <a:rPr lang="es-CL" sz="1800" b="1" u="none" strike="noStrike" dirty="0" smtClean="0">
                          <a:effectLst/>
                        </a:rPr>
                        <a:t>A TODO EVENTO </a:t>
                      </a:r>
                      <a:endParaRPr lang="es-CL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1" u="none" strike="noStrike" dirty="0" smtClean="0">
                          <a:effectLst/>
                        </a:rPr>
                        <a:t>$4.000.000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78843713"/>
                  </a:ext>
                </a:extLst>
              </a:tr>
              <a:tr h="4799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4066217"/>
                  </a:ext>
                </a:extLst>
              </a:tr>
              <a:tr h="479909">
                <a:tc>
                  <a:txBody>
                    <a:bodyPr/>
                    <a:lstStyle/>
                    <a:p>
                      <a:pPr algn="ctr" fontAlgn="t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06627511"/>
                  </a:ext>
                </a:extLst>
              </a:tr>
              <a:tr h="479909">
                <a:tc>
                  <a:txBody>
                    <a:bodyPr/>
                    <a:lstStyle/>
                    <a:p>
                      <a:pPr algn="ctr" fontAlgn="t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99218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48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7200" dirty="0" smtClean="0"/>
              <a:t>VIGENCIA CONVENIO</a:t>
            </a:r>
            <a:endParaRPr lang="es-CL" sz="7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CL" sz="8800" dirty="0" smtClean="0"/>
          </a:p>
          <a:p>
            <a:pPr algn="ctr"/>
            <a:r>
              <a:rPr lang="es-CL" sz="8800" dirty="0" smtClean="0"/>
              <a:t>  2 AÑOS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2930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BONO TÉRMINO NEGOCIACIÓN </a:t>
            </a:r>
            <a:endParaRPr lang="es-CL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788020"/>
              </p:ext>
            </p:extLst>
          </p:nvPr>
        </p:nvGraphicFramePr>
        <p:xfrm>
          <a:off x="457198" y="2132855"/>
          <a:ext cx="8075242" cy="28508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50996">
                  <a:extLst>
                    <a:ext uri="{9D8B030D-6E8A-4147-A177-3AD203B41FA5}">
                      <a16:colId xmlns:a16="http://schemas.microsoft.com/office/drawing/2014/main" val="2695230313"/>
                    </a:ext>
                  </a:extLst>
                </a:gridCol>
                <a:gridCol w="3424246">
                  <a:extLst>
                    <a:ext uri="{9D8B030D-6E8A-4147-A177-3AD203B41FA5}">
                      <a16:colId xmlns:a16="http://schemas.microsoft.com/office/drawing/2014/main" val="2837174663"/>
                    </a:ext>
                  </a:extLst>
                </a:gridCol>
              </a:tblGrid>
              <a:tr h="965601"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u="none" strike="noStrike" dirty="0">
                          <a:effectLst/>
                        </a:rPr>
                        <a:t>PROPUESTA BAE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39687956"/>
                  </a:ext>
                </a:extLst>
              </a:tr>
              <a:tr h="965601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1" u="sng" strike="noStrike" dirty="0">
                          <a:effectLst/>
                        </a:rPr>
                        <a:t>BONO </a:t>
                      </a:r>
                      <a:r>
                        <a:rPr lang="es-CL" sz="1600" b="1" u="sng" strike="noStrike" dirty="0" smtClean="0">
                          <a:effectLst/>
                        </a:rPr>
                        <a:t>TERMINO </a:t>
                      </a:r>
                      <a:endParaRPr lang="es-CL" sz="1600" b="1" i="1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u="none" strike="noStrike" dirty="0">
                          <a:effectLst/>
                        </a:rPr>
                        <a:t>$5.000.000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81435908"/>
                  </a:ext>
                </a:extLst>
              </a:tr>
              <a:tr h="919621"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49206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8774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8000" dirty="0" smtClean="0"/>
              <a:t>Fin</a:t>
            </a:r>
            <a:endParaRPr lang="es-CL" sz="8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7200" dirty="0" smtClean="0"/>
              <a:t>  Muchas Gracias </a:t>
            </a:r>
            <a:endParaRPr lang="es-CL" sz="7200" dirty="0"/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062155"/>
              </p:ext>
            </p:extLst>
          </p:nvPr>
        </p:nvGraphicFramePr>
        <p:xfrm>
          <a:off x="1162050" y="5100664"/>
          <a:ext cx="6819900" cy="550304"/>
        </p:xfrm>
        <a:graphic>
          <a:graphicData uri="http://schemas.openxmlformats.org/drawingml/2006/table">
            <a:tbl>
              <a:tblPr/>
              <a:tblGrid>
                <a:gridCol w="6819900">
                  <a:extLst>
                    <a:ext uri="{9D8B030D-6E8A-4147-A177-3AD203B41FA5}">
                      <a16:colId xmlns:a16="http://schemas.microsoft.com/office/drawing/2014/main" val="1535149316"/>
                    </a:ext>
                  </a:extLst>
                </a:gridCol>
              </a:tblGrid>
              <a:tr h="32741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SINDICATO EMPRESA BANCO CHILE - EDWARDS - AGUSTINAS 681, 2° PISO, SANTIAGO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779816"/>
                  </a:ext>
                </a:extLst>
              </a:tr>
              <a:tr h="17588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VISITA NUESTRO SITIO WEB SINDIBAE@123.CL. TELEFONOS 226639700-701-702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910299"/>
                  </a:ext>
                </a:extLst>
              </a:tr>
            </a:tbl>
          </a:graphicData>
        </a:graphic>
      </p:graphicFrame>
      <p:pic>
        <p:nvPicPr>
          <p:cNvPr id="16" name="Imagen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627382"/>
            <a:ext cx="2592288" cy="247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748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2287</TotalTime>
  <Words>229</Words>
  <Application>Microsoft Office PowerPoint</Application>
  <PresentationFormat>Presentación en pantalla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PROPUESTA NEGOCIACIÓN  SINDICATO BANCO  CHILE-EDWARDS</vt:lpstr>
      <vt:lpstr>PRIORIDADES PROYECTO NEGOCIACIÓN 2021</vt:lpstr>
      <vt:lpstr>PROPUESTA NEGOCIACIÓN COLECTIVA  MARZO 2021</vt:lpstr>
      <vt:lpstr>MEJORA DE  BENEFICIOS </vt:lpstr>
      <vt:lpstr> PRÉSTAMO BLANDO </vt:lpstr>
      <vt:lpstr>VIGENCIA CONVENIO</vt:lpstr>
      <vt:lpstr>BONO TÉRMINO NEGOCIACIÓN </vt:lpstr>
      <vt:lpstr>Fin</vt:lpstr>
    </vt:vector>
  </TitlesOfParts>
  <Company>RevolucionUnattended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SINDICATO BANCO  CHILE-EDWARDS</dc:title>
  <dc:creator>Danilo</dc:creator>
  <cp:lastModifiedBy>Danilo Montenegro</cp:lastModifiedBy>
  <cp:revision>71</cp:revision>
  <cp:lastPrinted>2021-02-09T13:59:35Z</cp:lastPrinted>
  <dcterms:created xsi:type="dcterms:W3CDTF">2018-01-31T12:46:31Z</dcterms:created>
  <dcterms:modified xsi:type="dcterms:W3CDTF">2021-02-15T13:39:41Z</dcterms:modified>
</cp:coreProperties>
</file>